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0" r:id="rId2"/>
    <p:sldId id="261" r:id="rId3"/>
    <p:sldId id="274" r:id="rId4"/>
    <p:sldId id="258" r:id="rId5"/>
    <p:sldId id="275" r:id="rId6"/>
    <p:sldId id="276" r:id="rId7"/>
    <p:sldId id="277" r:id="rId8"/>
    <p:sldId id="278" r:id="rId9"/>
    <p:sldId id="280" r:id="rId10"/>
    <p:sldId id="279" r:id="rId11"/>
    <p:sldId id="263" r:id="rId12"/>
    <p:sldId id="256" r:id="rId13"/>
    <p:sldId id="257" r:id="rId14"/>
    <p:sldId id="265" r:id="rId15"/>
    <p:sldId id="259" r:id="rId16"/>
    <p:sldId id="262" r:id="rId17"/>
    <p:sldId id="264" r:id="rId18"/>
    <p:sldId id="266" r:id="rId19"/>
    <p:sldId id="267" r:id="rId20"/>
    <p:sldId id="26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40" d="100"/>
          <a:sy n="40" d="100"/>
        </p:scale>
        <p:origin x="48" y="9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30244C-C754-4A20-AB7E-BF682B1F40D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F3B77-0789-4BEE-A0BB-2B1098DE9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8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6ABB7-0164-17FD-015F-1E4FA07D75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618BF-FE7C-D748-E6F8-7B5EBBA8BD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13E98-872F-F3C9-2BBC-1BDACB3DB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3BE46-B7D6-4682-AAD0-89B8891707F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99280-9E11-4CBA-342C-5159FDB2F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B3933-3623-FD69-7D9E-DE5EC9674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325-B155-4C21-95C1-700C639F1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95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3435E-3EFC-F1E8-0C6A-CD79ACC10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1300A-E8E1-1F7A-835B-CB737B313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21EA6-206D-5524-CBB4-BC9D94DA1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3BE46-B7D6-4682-AAD0-89B8891707F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B38E8-243A-1AFB-A6AA-CCD743C44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9A352-656D-D804-4519-F202F8075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325-B155-4C21-95C1-700C639F1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375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B87D6-8A02-2F5F-68AF-C8F8BE130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0342AE-DB67-2EDD-6F6E-E917AC109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1605D-383B-0F00-4208-61BADA827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3BE46-B7D6-4682-AAD0-89B8891707F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9E1DD-9991-E983-3CC9-704D28ABB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B5DB3-1B75-7FA1-A560-5383043CC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325-B155-4C21-95C1-700C639F1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88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C361A-3829-C5DA-BB92-0DDF2F52D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D2C7E-C12F-FBEC-22AF-463645A5C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32103-8C31-610C-8F7F-0EDDF0C61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CF7401-02FD-96D0-E73F-FD81C9409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3BE46-B7D6-4682-AAD0-89B8891707F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B83DA9-94D4-8143-E3F5-E43052CB4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78D3E0-94D6-FD25-45DD-79B9B5074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325-B155-4C21-95C1-700C639F1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799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8FA3B-E80B-E67E-7220-633CB42C0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8DB07C-6BD1-BD5E-EC11-F19B05893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47304F-F04F-5CE5-C8D2-5CA1DB0DB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995A23-D87A-5831-E800-6BC1B6E950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604A84-F563-56CD-6121-318818C19E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310833-A313-E610-DFAE-D01BDF839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3BE46-B7D6-4682-AAD0-89B8891707F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86C591-5418-8CD1-92BB-07CA340CC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F30122-4650-20AA-A7A2-67B7C9B2C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325-B155-4C21-95C1-700C639F1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395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9F6EC-B352-6100-6A9E-8A53F9C5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2CE651-84C1-02DF-3EE8-E1AD8F35B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3BE46-B7D6-4682-AAD0-89B8891707F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6D8C8B-1886-7F0B-2AB2-AC3ABF991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7ABC34-2606-89BF-6644-AF8E28406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325-B155-4C21-95C1-700C639F1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81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0AFD5D-3514-25C7-38AC-2422FA580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3BE46-B7D6-4682-AAD0-89B8891707F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1B0CFA-D0A0-C42A-60E6-EB38A415D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61E92A-A0F7-B52A-F976-09AD8577F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325-B155-4C21-95C1-700C639F1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55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60087-3BFE-0B92-F379-33FA10266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15C6B-90BB-A091-DAC9-0060219BE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25B7B2-A6CE-BC1B-3C0E-793D67BCF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491E85-D27B-8257-1438-47CAD7F9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3BE46-B7D6-4682-AAD0-89B8891707F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8F2FBC-7D74-EB40-C54A-96B1FF928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4A3D6-917A-24FB-0A1E-1902F8F83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325-B155-4C21-95C1-700C639F1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120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537E-A99E-5B1C-26F5-0CD6E77CC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81FB6E-7E74-3A38-D256-452E2226FB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6424A-3827-1BF3-F42B-159A0915ED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437D62-1994-12A0-C8A3-07DF27730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3BE46-B7D6-4682-AAD0-89B8891707F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A4CE8E-1BF6-156E-DF07-5381C01BC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361D2B-0A58-1874-E505-F81B57278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325-B155-4C21-95C1-700C639F1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003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A879F-21B9-B387-0C0E-936BA831F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3AD1F1-FF7B-03D7-32F1-55676AE6C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D52BC-9E02-8F80-1749-D2C260C0C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3BE46-B7D6-4682-AAD0-89B8891707F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6EA76-F786-96FD-368B-09C9E2CF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D3F84-AEA3-E4D3-6B64-EE120CF39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325-B155-4C21-95C1-700C639F1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74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99F488-0385-ADCA-D42F-7D5AEE473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763A48-5677-23B1-88B7-5B8C6CBAA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49CE6-0061-EBC4-482E-535AC34D0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3BE46-B7D6-4682-AAD0-89B8891707F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0E0EB-AA3E-8C78-D004-17E6644F9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6F1FE-EAEA-092A-3906-C18F80AF5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325-B155-4C21-95C1-700C639F1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137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0ABE0A-CBEE-DF20-5B34-D09B26DED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079C2-3B30-0E3A-5965-DC8B39368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94815-AA73-0805-1C2D-D7EBEF33F8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53BE46-B7D6-4682-AAD0-89B8891707F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E025E-8B64-053E-E187-7EB375F301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6BECB-FEEA-0453-7B8B-BF4234B80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A8325-B155-4C21-95C1-700C639F1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17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D3294D-02CE-0D05-22B8-3EC453FA2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867"/>
            <a:ext cx="12183359" cy="686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74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79D974-CB3E-7094-861A-BF687201C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868"/>
            <a:ext cx="12183357" cy="686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52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609600" y="2181225"/>
            <a:ext cx="5334000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609600" y="2181225"/>
            <a:ext cx="38100" cy="103822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609600" y="3371850"/>
            <a:ext cx="5334000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609600" y="3371850"/>
            <a:ext cx="38100" cy="1038225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609600" y="4562475"/>
            <a:ext cx="5334000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609600" y="4562475"/>
            <a:ext cx="38100" cy="10382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48400" y="2081212"/>
            <a:ext cx="53340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 txBox="1"/>
          <p:nvPr/>
        </p:nvSpPr>
        <p:spPr>
          <a:xfrm>
            <a:off x="609600" y="457200"/>
            <a:ext cx="4210050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RETIROSPEKTIF SEJARAH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7677150" y="676275"/>
            <a:ext cx="39052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Perjalanan transisi media informasi dari era prasejarah hingga teknologi digital.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609600" y="695325"/>
            <a:ext cx="5400675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Evolusi Media &amp; Komunikasi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800100" y="2371725"/>
            <a:ext cx="5048250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Prasejarah &amp; 550 SM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800100" y="3562350"/>
            <a:ext cx="5048250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891B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Tahun 1837 - 1867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800100" y="4752975"/>
            <a:ext cx="5048250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596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Tahun 1900-an - 1941</a:t>
            </a: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838200" y="2609850"/>
            <a:ext cx="6450806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Simbol Gua &amp; Perkamen</a:t>
            </a:r>
            <a:endParaRPr/>
          </a:p>
        </p:txBody>
      </p:sp>
      <p:sp>
        <p:nvSpPr>
          <p:cNvPr id="109" name="Google Shape;109;p14"/>
          <p:cNvSpPr txBox="1"/>
          <p:nvPr/>
        </p:nvSpPr>
        <p:spPr>
          <a:xfrm>
            <a:off x="838200" y="2847975"/>
            <a:ext cx="614362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Pesan dinding gua &amp; media kulit binatang.</a:t>
            </a:r>
            <a:endParaRPr/>
          </a:p>
        </p:txBody>
      </p:sp>
      <p:sp>
        <p:nvSpPr>
          <p:cNvPr id="110" name="Google Shape;110;p14"/>
          <p:cNvSpPr txBox="1"/>
          <p:nvPr/>
        </p:nvSpPr>
        <p:spPr>
          <a:xfrm>
            <a:off x="838200" y="3800475"/>
            <a:ext cx="6450806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Telegraf &amp; Telepon</a:t>
            </a:r>
            <a:endParaRPr/>
          </a:p>
        </p:txBody>
      </p:sp>
      <p:sp>
        <p:nvSpPr>
          <p:cNvPr id="111" name="Google Shape;111;p14"/>
          <p:cNvSpPr txBox="1"/>
          <p:nvPr/>
        </p:nvSpPr>
        <p:spPr>
          <a:xfrm>
            <a:off x="838200" y="4038600"/>
            <a:ext cx="614362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Sandi morse cepat &amp; komunikasi suara.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838200" y="4991100"/>
            <a:ext cx="6450806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Penemuan Komputer</a:t>
            </a:r>
            <a:endParaRPr/>
          </a:p>
        </p:txBody>
      </p:sp>
      <p:sp>
        <p:nvSpPr>
          <p:cNvPr id="113" name="Google Shape;113;p14"/>
          <p:cNvSpPr txBox="1"/>
          <p:nvPr/>
        </p:nvSpPr>
        <p:spPr>
          <a:xfrm>
            <a:off x="838200" y="5229225"/>
            <a:ext cx="614362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Awal era pemrosesan data audio visual.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/>
          <p:nvPr/>
        </p:nvSpPr>
        <p:spPr>
          <a:xfrm>
            <a:off x="609600" y="2595562"/>
            <a:ext cx="5353050" cy="2524125"/>
          </a:xfrm>
          <a:prstGeom prst="roundRect">
            <a:avLst>
              <a:gd name="adj" fmla="val 6037"/>
            </a:avLst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5"/>
          <p:cNvSpPr/>
          <p:nvPr/>
        </p:nvSpPr>
        <p:spPr>
          <a:xfrm>
            <a:off x="6191250" y="2576512"/>
            <a:ext cx="5391150" cy="2562225"/>
          </a:xfrm>
          <a:prstGeom prst="roundRect">
            <a:avLst>
              <a:gd name="adj" fmla="val 5947"/>
            </a:avLst>
          </a:prstGeom>
          <a:solidFill>
            <a:srgbClr val="EFF6FF"/>
          </a:solidFill>
          <a:ln w="19050" cap="flat" cmpd="sng">
            <a:solidFill>
              <a:srgbClr val="BFDB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290036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15100" y="290036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3462" y="3033712"/>
            <a:ext cx="2190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24637" y="3033712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4400" y="3962400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4400" y="4295775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4400" y="4629150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15100" y="3962400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15100" y="4295775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15100" y="4629150"/>
            <a:ext cx="1714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5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TRANSFORMATION OF SKILLS</a:t>
            </a:r>
            <a:endParaRPr/>
          </a:p>
        </p:txBody>
      </p:sp>
      <p:sp>
        <p:nvSpPr>
          <p:cNvPr id="131" name="Google Shape;131;p15"/>
          <p:cNvSpPr txBox="1"/>
          <p:nvPr/>
        </p:nvSpPr>
        <p:spPr>
          <a:xfrm>
            <a:off x="609600" y="6667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Tantangan Keterampilan Abad ke-21</a:t>
            </a:r>
            <a:endParaRPr/>
          </a:p>
        </p:txBody>
      </p:sp>
      <p:sp>
        <p:nvSpPr>
          <p:cNvPr id="132" name="Google Shape;132;p15"/>
          <p:cNvSpPr txBox="1"/>
          <p:nvPr/>
        </p:nvSpPr>
        <p:spPr>
          <a:xfrm>
            <a:off x="914400" y="3548062"/>
            <a:ext cx="6225778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Keaksaraan Klasik</a:t>
            </a:r>
            <a:endParaRPr/>
          </a:p>
        </p:txBody>
      </p:sp>
      <p:sp>
        <p:nvSpPr>
          <p:cNvPr id="133" name="Google Shape;133;p15"/>
          <p:cNvSpPr txBox="1"/>
          <p:nvPr/>
        </p:nvSpPr>
        <p:spPr>
          <a:xfrm>
            <a:off x="6515100" y="3548062"/>
            <a:ext cx="56769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E40A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Literasi Digital Baru</a:t>
            </a:r>
            <a:endParaRPr/>
          </a:p>
        </p:txBody>
      </p:sp>
      <p:sp>
        <p:nvSpPr>
          <p:cNvPr id="134" name="Google Shape;134;p15"/>
          <p:cNvSpPr txBox="1"/>
          <p:nvPr/>
        </p:nvSpPr>
        <p:spPr>
          <a:xfrm>
            <a:off x="914400" y="3929062"/>
            <a:ext cx="5929312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76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Baca-Tulis: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Kemampuan baca tulisan fisik</a:t>
            </a:r>
            <a:endParaRPr/>
          </a:p>
        </p:txBody>
      </p:sp>
      <p:sp>
        <p:nvSpPr>
          <p:cNvPr id="135" name="Google Shape;135;p15"/>
          <p:cNvSpPr txBox="1"/>
          <p:nvPr/>
        </p:nvSpPr>
        <p:spPr>
          <a:xfrm>
            <a:off x="914400" y="4262437"/>
            <a:ext cx="5929312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76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Berhitung: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Operasi matematika dasar</a:t>
            </a:r>
            <a:endParaRPr/>
          </a:p>
        </p:txBody>
      </p:sp>
      <p:sp>
        <p:nvSpPr>
          <p:cNvPr id="136" name="Google Shape;136;p15"/>
          <p:cNvSpPr txBox="1"/>
          <p:nvPr/>
        </p:nvSpPr>
        <p:spPr>
          <a:xfrm>
            <a:off x="914400" y="4595812"/>
            <a:ext cx="5929312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76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Pasif: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Hanya mengonsumsi informasi</a:t>
            </a:r>
            <a:endParaRPr/>
          </a:p>
        </p:txBody>
      </p:sp>
      <p:sp>
        <p:nvSpPr>
          <p:cNvPr id="137" name="Google Shape;137;p15"/>
          <p:cNvSpPr txBox="1"/>
          <p:nvPr/>
        </p:nvSpPr>
        <p:spPr>
          <a:xfrm>
            <a:off x="6515100" y="3929062"/>
            <a:ext cx="56769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76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1E3A8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Daya Analitik:</a:t>
            </a:r>
            <a:r>
              <a:rPr lang="en-US" sz="1350" b="0" i="0" u="none" strike="noStrike" cap="none">
                <a:solidFill>
                  <a:srgbClr val="1E3A8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Evaluasi kritis informasi</a:t>
            </a:r>
            <a:endParaRPr/>
          </a:p>
        </p:txBody>
      </p:sp>
      <p:sp>
        <p:nvSpPr>
          <p:cNvPr id="138" name="Google Shape;138;p15"/>
          <p:cNvSpPr txBox="1"/>
          <p:nvPr/>
        </p:nvSpPr>
        <p:spPr>
          <a:xfrm>
            <a:off x="6515100" y="4262437"/>
            <a:ext cx="56769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76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1E3A8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Jejaring:</a:t>
            </a:r>
            <a:r>
              <a:rPr lang="en-US" sz="1350" b="0" i="0" u="none" strike="noStrike" cap="none">
                <a:solidFill>
                  <a:srgbClr val="1E3A8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Kolaborasi interaktif global</a:t>
            </a:r>
            <a:endParaRPr/>
          </a:p>
        </p:txBody>
      </p:sp>
      <p:sp>
        <p:nvSpPr>
          <p:cNvPr id="139" name="Google Shape;139;p15"/>
          <p:cNvSpPr txBox="1"/>
          <p:nvPr/>
        </p:nvSpPr>
        <p:spPr>
          <a:xfrm>
            <a:off x="6515100" y="4595812"/>
            <a:ext cx="56769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76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1E3A8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Aktif:</a:t>
            </a:r>
            <a:r>
              <a:rPr lang="en-US" sz="1350" b="0" i="0" u="none" strike="noStrike" cap="none">
                <a:solidFill>
                  <a:srgbClr val="1E3A8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Produksi media digital bermakna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609600" y="2979539"/>
            <a:ext cx="3505200" cy="1794271"/>
          </a:xfrm>
          <a:prstGeom prst="roundRect">
            <a:avLst>
              <a:gd name="adj" fmla="val 849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6"/>
          <p:cNvSpPr/>
          <p:nvPr/>
        </p:nvSpPr>
        <p:spPr>
          <a:xfrm>
            <a:off x="4343400" y="2979539"/>
            <a:ext cx="3505200" cy="1794271"/>
          </a:xfrm>
          <a:prstGeom prst="roundRect">
            <a:avLst>
              <a:gd name="adj" fmla="val 849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6"/>
          <p:cNvSpPr/>
          <p:nvPr/>
        </p:nvSpPr>
        <p:spPr>
          <a:xfrm>
            <a:off x="8077200" y="2859583"/>
            <a:ext cx="3505200" cy="2034182"/>
          </a:xfrm>
          <a:prstGeom prst="roundRect">
            <a:avLst>
              <a:gd name="adj" fmla="val 749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914400" y="3265289"/>
            <a:ext cx="1362075" cy="247650"/>
          </a:xfrm>
          <a:prstGeom prst="roundRect">
            <a:avLst>
              <a:gd name="adj" fmla="val 23076"/>
            </a:avLst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/>
          <p:nvPr/>
        </p:nvSpPr>
        <p:spPr>
          <a:xfrm>
            <a:off x="4648200" y="3265289"/>
            <a:ext cx="1495425" cy="247650"/>
          </a:xfrm>
          <a:prstGeom prst="roundRect">
            <a:avLst>
              <a:gd name="adj" fmla="val 23076"/>
            </a:avLst>
          </a:prstGeom>
          <a:solidFill>
            <a:srgbClr val="DCFC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6"/>
          <p:cNvSpPr/>
          <p:nvPr/>
        </p:nvSpPr>
        <p:spPr>
          <a:xfrm>
            <a:off x="8382000" y="3145333"/>
            <a:ext cx="1504950" cy="247650"/>
          </a:xfrm>
          <a:prstGeom prst="roundRect">
            <a:avLst>
              <a:gd name="adj" fmla="val 23076"/>
            </a:avLst>
          </a:prstGeom>
          <a:solidFill>
            <a:srgbClr val="FEF3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6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PERSPEKTIF PAKAR</a:t>
            </a:r>
            <a:endParaRPr/>
          </a:p>
        </p:txBody>
      </p:sp>
      <p:sp>
        <p:nvSpPr>
          <p:cNvPr id="151" name="Google Shape;151;p16"/>
          <p:cNvSpPr txBox="1"/>
          <p:nvPr/>
        </p:nvSpPr>
        <p:spPr>
          <a:xfrm>
            <a:off x="609600" y="6667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Perkembangan Makna Literasi Digital</a:t>
            </a:r>
            <a:endParaRPr/>
          </a:p>
        </p:txBody>
      </p:sp>
      <p:sp>
        <p:nvSpPr>
          <p:cNvPr id="152" name="Google Shape;152;p16"/>
          <p:cNvSpPr txBox="1"/>
          <p:nvPr/>
        </p:nvSpPr>
        <p:spPr>
          <a:xfrm>
            <a:off x="1028700" y="3303389"/>
            <a:ext cx="1228725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Paul Gilster (1997)</a:t>
            </a:r>
            <a:endParaRPr/>
          </a:p>
        </p:txBody>
      </p:sp>
      <p:sp>
        <p:nvSpPr>
          <p:cNvPr id="153" name="Google Shape;153;p16"/>
          <p:cNvSpPr txBox="1"/>
          <p:nvPr/>
        </p:nvSpPr>
        <p:spPr>
          <a:xfrm>
            <a:off x="914400" y="3636764"/>
            <a:ext cx="3800475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Pemahaman Komputer</a:t>
            </a:r>
            <a:endParaRPr/>
          </a:p>
        </p:txBody>
      </p:sp>
      <p:sp>
        <p:nvSpPr>
          <p:cNvPr id="154" name="Google Shape;154;p16"/>
          <p:cNvSpPr txBox="1"/>
          <p:nvPr/>
        </p:nvSpPr>
        <p:spPr>
          <a:xfrm>
            <a:off x="914400" y="3989189"/>
            <a:ext cx="2990850" cy="479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Kemampuan memahami informasi dari berbagai sumber komputer.</a:t>
            </a:r>
            <a:endParaRPr/>
          </a:p>
        </p:txBody>
      </p:sp>
      <p:sp>
        <p:nvSpPr>
          <p:cNvPr id="155" name="Google Shape;155;p16"/>
          <p:cNvSpPr txBox="1"/>
          <p:nvPr/>
        </p:nvSpPr>
        <p:spPr>
          <a:xfrm>
            <a:off x="4762500" y="3303389"/>
            <a:ext cx="1362075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15803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Eshet-Alkali (2004)</a:t>
            </a:r>
            <a:endParaRPr/>
          </a:p>
        </p:txBody>
      </p:sp>
      <p:sp>
        <p:nvSpPr>
          <p:cNvPr id="156" name="Google Shape;156;p16"/>
          <p:cNvSpPr txBox="1"/>
          <p:nvPr/>
        </p:nvSpPr>
        <p:spPr>
          <a:xfrm>
            <a:off x="4648200" y="3636764"/>
            <a:ext cx="3800475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Sinergi Kompleks</a:t>
            </a:r>
            <a:endParaRPr/>
          </a:p>
        </p:txBody>
      </p:sp>
      <p:sp>
        <p:nvSpPr>
          <p:cNvPr id="157" name="Google Shape;157;p16"/>
          <p:cNvSpPr txBox="1"/>
          <p:nvPr/>
        </p:nvSpPr>
        <p:spPr>
          <a:xfrm>
            <a:off x="4648200" y="3989189"/>
            <a:ext cx="2990850" cy="479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Integrasi aspek kognitif, motorik, sosiologis, &amp; emosional.</a:t>
            </a:r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8496300" y="3183433"/>
            <a:ext cx="13716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B4530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Renee Hobbs (2017)</a:t>
            </a:r>
            <a:endParaRPr/>
          </a:p>
        </p:txBody>
      </p:sp>
      <p:sp>
        <p:nvSpPr>
          <p:cNvPr id="159" name="Google Shape;159;p16"/>
          <p:cNvSpPr txBox="1"/>
          <p:nvPr/>
        </p:nvSpPr>
        <p:spPr>
          <a:xfrm>
            <a:off x="8382000" y="3516808"/>
            <a:ext cx="3800475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Konstelasi Budaya</a:t>
            </a:r>
            <a:endParaRPr/>
          </a:p>
        </p:txBody>
      </p:sp>
      <p:sp>
        <p:nvSpPr>
          <p:cNvPr id="160" name="Google Shape;160;p16"/>
          <p:cNvSpPr txBox="1"/>
          <p:nvPr/>
        </p:nvSpPr>
        <p:spPr>
          <a:xfrm>
            <a:off x="8382000" y="3869233"/>
            <a:ext cx="2990850" cy="719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Kompetensi lengkap untuk berkembang dalam budaya teknologi.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609600" y="2547937"/>
            <a:ext cx="2628900" cy="1343025"/>
          </a:xfrm>
          <a:prstGeom prst="roundRect">
            <a:avLst>
              <a:gd name="adj" fmla="val 8510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7"/>
          <p:cNvSpPr/>
          <p:nvPr/>
        </p:nvSpPr>
        <p:spPr>
          <a:xfrm>
            <a:off x="3390900" y="2547937"/>
            <a:ext cx="2628900" cy="1343025"/>
          </a:xfrm>
          <a:prstGeom prst="roundRect">
            <a:avLst>
              <a:gd name="adj" fmla="val 8510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7"/>
          <p:cNvSpPr/>
          <p:nvPr/>
        </p:nvSpPr>
        <p:spPr>
          <a:xfrm>
            <a:off x="6172200" y="2547937"/>
            <a:ext cx="2628900" cy="1343025"/>
          </a:xfrm>
          <a:prstGeom prst="roundRect">
            <a:avLst>
              <a:gd name="adj" fmla="val 8510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7"/>
          <p:cNvSpPr/>
          <p:nvPr/>
        </p:nvSpPr>
        <p:spPr>
          <a:xfrm>
            <a:off x="8953500" y="2547937"/>
            <a:ext cx="2628900" cy="1343025"/>
          </a:xfrm>
          <a:prstGeom prst="roundRect">
            <a:avLst>
              <a:gd name="adj" fmla="val 8510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7"/>
          <p:cNvSpPr/>
          <p:nvPr/>
        </p:nvSpPr>
        <p:spPr>
          <a:xfrm>
            <a:off x="609600" y="4043362"/>
            <a:ext cx="2628900" cy="1123950"/>
          </a:xfrm>
          <a:prstGeom prst="roundRect">
            <a:avLst>
              <a:gd name="adj" fmla="val 10169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7"/>
          <p:cNvSpPr/>
          <p:nvPr/>
        </p:nvSpPr>
        <p:spPr>
          <a:xfrm>
            <a:off x="3390900" y="4043362"/>
            <a:ext cx="2628900" cy="1123950"/>
          </a:xfrm>
          <a:prstGeom prst="roundRect">
            <a:avLst>
              <a:gd name="adj" fmla="val 10169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7"/>
          <p:cNvSpPr/>
          <p:nvPr/>
        </p:nvSpPr>
        <p:spPr>
          <a:xfrm>
            <a:off x="6172200" y="4043362"/>
            <a:ext cx="2628900" cy="1123950"/>
          </a:xfrm>
          <a:prstGeom prst="roundRect">
            <a:avLst>
              <a:gd name="adj" fmla="val 10169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7"/>
          <p:cNvSpPr/>
          <p:nvPr/>
        </p:nvSpPr>
        <p:spPr>
          <a:xfrm>
            <a:off x="8953500" y="4043362"/>
            <a:ext cx="2628900" cy="1123950"/>
          </a:xfrm>
          <a:prstGeom prst="roundRect">
            <a:avLst>
              <a:gd name="adj" fmla="val 10169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3" name="Google Shape;173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100" y="2738437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81400" y="2738437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62700" y="2738437"/>
            <a:ext cx="2190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44000" y="2738437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00100" y="4233862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81400" y="4233862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7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62700" y="4233862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7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144000" y="4233862"/>
            <a:ext cx="23812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7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KERANGKA KERJA BELSHAW (2011)</a:t>
            </a:r>
            <a:endParaRPr/>
          </a:p>
        </p:txBody>
      </p:sp>
      <p:sp>
        <p:nvSpPr>
          <p:cNvPr id="182" name="Google Shape;182;p17"/>
          <p:cNvSpPr txBox="1"/>
          <p:nvPr/>
        </p:nvSpPr>
        <p:spPr>
          <a:xfrm>
            <a:off x="609600" y="6667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8 Elemen Esensial Literasi Digital</a:t>
            </a:r>
            <a:endParaRPr/>
          </a:p>
        </p:txBody>
      </p:sp>
      <p:sp>
        <p:nvSpPr>
          <p:cNvPr id="183" name="Google Shape;183;p17"/>
          <p:cNvSpPr txBox="1"/>
          <p:nvPr/>
        </p:nvSpPr>
        <p:spPr>
          <a:xfrm>
            <a:off x="800100" y="3005137"/>
            <a:ext cx="2950368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Kultural</a:t>
            </a:r>
            <a:endParaRPr/>
          </a:p>
        </p:txBody>
      </p:sp>
      <p:sp>
        <p:nvSpPr>
          <p:cNvPr id="184" name="Google Shape;184;p17"/>
          <p:cNvSpPr txBox="1"/>
          <p:nvPr/>
        </p:nvSpPr>
        <p:spPr>
          <a:xfrm>
            <a:off x="800100" y="3262312"/>
            <a:ext cx="234315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Pemahaman konteks digital.</a:t>
            </a:r>
            <a:endParaRPr/>
          </a:p>
        </p:txBody>
      </p:sp>
      <p:sp>
        <p:nvSpPr>
          <p:cNvPr id="185" name="Google Shape;185;p17"/>
          <p:cNvSpPr txBox="1"/>
          <p:nvPr/>
        </p:nvSpPr>
        <p:spPr>
          <a:xfrm>
            <a:off x="3581400" y="3005137"/>
            <a:ext cx="2950368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Kognitif</a:t>
            </a:r>
            <a:endParaRPr/>
          </a:p>
        </p:txBody>
      </p:sp>
      <p:sp>
        <p:nvSpPr>
          <p:cNvPr id="186" name="Google Shape;186;p17"/>
          <p:cNvSpPr txBox="1"/>
          <p:nvPr/>
        </p:nvSpPr>
        <p:spPr>
          <a:xfrm>
            <a:off x="3581400" y="3262312"/>
            <a:ext cx="28098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Daya pikir menilai konten.</a:t>
            </a:r>
            <a:endParaRPr/>
          </a:p>
        </p:txBody>
      </p:sp>
      <p:sp>
        <p:nvSpPr>
          <p:cNvPr id="187" name="Google Shape;187;p17"/>
          <p:cNvSpPr txBox="1"/>
          <p:nvPr/>
        </p:nvSpPr>
        <p:spPr>
          <a:xfrm>
            <a:off x="6362700" y="3005137"/>
            <a:ext cx="2950368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Konstruktif</a:t>
            </a:r>
            <a:endParaRPr/>
          </a:p>
        </p:txBody>
      </p:sp>
      <p:sp>
        <p:nvSpPr>
          <p:cNvPr id="188" name="Google Shape;188;p17"/>
          <p:cNvSpPr txBox="1"/>
          <p:nvPr/>
        </p:nvSpPr>
        <p:spPr>
          <a:xfrm>
            <a:off x="6362700" y="3262312"/>
            <a:ext cx="28098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Reka cipta karya aktual.</a:t>
            </a:r>
            <a:endParaRPr/>
          </a:p>
        </p:txBody>
      </p:sp>
      <p:sp>
        <p:nvSpPr>
          <p:cNvPr id="189" name="Google Shape;189;p17"/>
          <p:cNvSpPr txBox="1"/>
          <p:nvPr/>
        </p:nvSpPr>
        <p:spPr>
          <a:xfrm>
            <a:off x="9144000" y="3005137"/>
            <a:ext cx="2950368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Komunikatif</a:t>
            </a:r>
            <a:endParaRPr/>
          </a:p>
        </p:txBody>
      </p:sp>
      <p:sp>
        <p:nvSpPr>
          <p:cNvPr id="190" name="Google Shape;190;p17"/>
          <p:cNvSpPr txBox="1"/>
          <p:nvPr/>
        </p:nvSpPr>
        <p:spPr>
          <a:xfrm>
            <a:off x="9144000" y="3262312"/>
            <a:ext cx="28098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Kinerja komunikasi jejaring.</a:t>
            </a:r>
            <a:endParaRPr/>
          </a:p>
        </p:txBody>
      </p:sp>
      <p:sp>
        <p:nvSpPr>
          <p:cNvPr id="191" name="Google Shape;191;p17"/>
          <p:cNvSpPr txBox="1"/>
          <p:nvPr/>
        </p:nvSpPr>
        <p:spPr>
          <a:xfrm>
            <a:off x="800100" y="4500562"/>
            <a:ext cx="2950368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Kepercayaan Diri</a:t>
            </a:r>
            <a:endParaRPr/>
          </a:p>
        </p:txBody>
      </p:sp>
      <p:sp>
        <p:nvSpPr>
          <p:cNvPr id="192" name="Google Shape;192;p17"/>
          <p:cNvSpPr txBox="1"/>
          <p:nvPr/>
        </p:nvSpPr>
        <p:spPr>
          <a:xfrm>
            <a:off x="800100" y="4757737"/>
            <a:ext cx="28098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Tanggung jawab diri.</a:t>
            </a:r>
            <a:endParaRPr/>
          </a:p>
        </p:txBody>
      </p:sp>
      <p:sp>
        <p:nvSpPr>
          <p:cNvPr id="193" name="Google Shape;193;p17"/>
          <p:cNvSpPr txBox="1"/>
          <p:nvPr/>
        </p:nvSpPr>
        <p:spPr>
          <a:xfrm>
            <a:off x="3581400" y="4500562"/>
            <a:ext cx="2950368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Kreatif</a:t>
            </a:r>
            <a:endParaRPr/>
          </a:p>
        </p:txBody>
      </p:sp>
      <p:sp>
        <p:nvSpPr>
          <p:cNvPr id="194" name="Google Shape;194;p17"/>
          <p:cNvSpPr txBox="1"/>
          <p:nvPr/>
        </p:nvSpPr>
        <p:spPr>
          <a:xfrm>
            <a:off x="3581400" y="4757737"/>
            <a:ext cx="28098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Inovasi cara baru.</a:t>
            </a:r>
            <a:endParaRPr/>
          </a:p>
        </p:txBody>
      </p:sp>
      <p:sp>
        <p:nvSpPr>
          <p:cNvPr id="195" name="Google Shape;195;p17"/>
          <p:cNvSpPr txBox="1"/>
          <p:nvPr/>
        </p:nvSpPr>
        <p:spPr>
          <a:xfrm>
            <a:off x="6362700" y="4500562"/>
            <a:ext cx="2950368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Kritis</a:t>
            </a:r>
            <a:endParaRPr/>
          </a:p>
        </p:txBody>
      </p:sp>
      <p:sp>
        <p:nvSpPr>
          <p:cNvPr id="196" name="Google Shape;196;p17"/>
          <p:cNvSpPr txBox="1"/>
          <p:nvPr/>
        </p:nvSpPr>
        <p:spPr>
          <a:xfrm>
            <a:off x="6362700" y="4757737"/>
            <a:ext cx="28098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Evaluasi objektif konten.</a:t>
            </a:r>
            <a:endParaRPr/>
          </a:p>
        </p:txBody>
      </p:sp>
      <p:sp>
        <p:nvSpPr>
          <p:cNvPr id="197" name="Google Shape;197;p17"/>
          <p:cNvSpPr txBox="1"/>
          <p:nvPr/>
        </p:nvSpPr>
        <p:spPr>
          <a:xfrm>
            <a:off x="9144000" y="4500562"/>
            <a:ext cx="2950368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Tanggung Jawab</a:t>
            </a:r>
            <a:endParaRPr/>
          </a:p>
        </p:txBody>
      </p:sp>
      <p:sp>
        <p:nvSpPr>
          <p:cNvPr id="198" name="Google Shape;198;p17"/>
          <p:cNvSpPr txBox="1"/>
          <p:nvPr/>
        </p:nvSpPr>
        <p:spPr>
          <a:xfrm>
            <a:off x="9144000" y="4757737"/>
            <a:ext cx="28098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Kepedulian sosial media.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8"/>
          <p:cNvSpPr/>
          <p:nvPr/>
        </p:nvSpPr>
        <p:spPr>
          <a:xfrm>
            <a:off x="609600" y="3214687"/>
            <a:ext cx="2600325" cy="1323975"/>
          </a:xfrm>
          <a:prstGeom prst="roundRect">
            <a:avLst>
              <a:gd name="adj" fmla="val 1151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8"/>
          <p:cNvSpPr/>
          <p:nvPr/>
        </p:nvSpPr>
        <p:spPr>
          <a:xfrm>
            <a:off x="3400425" y="3214687"/>
            <a:ext cx="2600325" cy="1323975"/>
          </a:xfrm>
          <a:prstGeom prst="roundRect">
            <a:avLst>
              <a:gd name="adj" fmla="val 1151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8"/>
          <p:cNvSpPr/>
          <p:nvPr/>
        </p:nvSpPr>
        <p:spPr>
          <a:xfrm>
            <a:off x="6191250" y="3214687"/>
            <a:ext cx="2600325" cy="1323975"/>
          </a:xfrm>
          <a:prstGeom prst="roundRect">
            <a:avLst>
              <a:gd name="adj" fmla="val 1151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8"/>
          <p:cNvSpPr/>
          <p:nvPr/>
        </p:nvSpPr>
        <p:spPr>
          <a:xfrm>
            <a:off x="8982075" y="3214687"/>
            <a:ext cx="2600325" cy="1323975"/>
          </a:xfrm>
          <a:prstGeom prst="roundRect">
            <a:avLst>
              <a:gd name="adj" fmla="val 1151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8"/>
          <p:cNvSpPr/>
          <p:nvPr/>
        </p:nvSpPr>
        <p:spPr>
          <a:xfrm>
            <a:off x="609600" y="3214687"/>
            <a:ext cx="2600325" cy="381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8"/>
          <p:cNvSpPr/>
          <p:nvPr/>
        </p:nvSpPr>
        <p:spPr>
          <a:xfrm>
            <a:off x="3400425" y="3214687"/>
            <a:ext cx="2600325" cy="381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8"/>
          <p:cNvSpPr/>
          <p:nvPr/>
        </p:nvSpPr>
        <p:spPr>
          <a:xfrm>
            <a:off x="6191250" y="3214687"/>
            <a:ext cx="2600325" cy="381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8"/>
          <p:cNvSpPr/>
          <p:nvPr/>
        </p:nvSpPr>
        <p:spPr>
          <a:xfrm>
            <a:off x="8982075" y="3214687"/>
            <a:ext cx="2600325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8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PRINSIP UTAMA UNESCO</a:t>
            </a:r>
            <a:endParaRPr/>
          </a:p>
        </p:txBody>
      </p:sp>
      <p:sp>
        <p:nvSpPr>
          <p:cNvPr id="212" name="Google Shape;212;p18"/>
          <p:cNvSpPr txBox="1"/>
          <p:nvPr/>
        </p:nvSpPr>
        <p:spPr>
          <a:xfrm>
            <a:off x="609600" y="6667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 Prinsip Pengembangan Literasi</a:t>
            </a:r>
            <a:endParaRPr/>
          </a:p>
        </p:txBody>
      </p:sp>
      <p:sp>
        <p:nvSpPr>
          <p:cNvPr id="213" name="Google Shape;213;p18"/>
          <p:cNvSpPr txBox="1"/>
          <p:nvPr/>
        </p:nvSpPr>
        <p:spPr>
          <a:xfrm>
            <a:off x="838200" y="3519487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Pemahaman</a:t>
            </a:r>
            <a:endParaRPr/>
          </a:p>
        </p:txBody>
      </p:sp>
      <p:sp>
        <p:nvSpPr>
          <p:cNvPr id="214" name="Google Shape;214;p18"/>
          <p:cNvSpPr txBox="1"/>
          <p:nvPr/>
        </p:nvSpPr>
        <p:spPr>
          <a:xfrm>
            <a:off x="838200" y="3833812"/>
            <a:ext cx="223837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Ekstraksi ide implisit &amp; eksplisit media.</a:t>
            </a:r>
            <a:endParaRPr/>
          </a:p>
        </p:txBody>
      </p:sp>
      <p:sp>
        <p:nvSpPr>
          <p:cNvPr id="215" name="Google Shape;215;p18"/>
          <p:cNvSpPr txBox="1"/>
          <p:nvPr/>
        </p:nvSpPr>
        <p:spPr>
          <a:xfrm>
            <a:off x="3629025" y="3519487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Interdependensi</a:t>
            </a:r>
            <a:endParaRPr/>
          </a:p>
        </p:txBody>
      </p:sp>
      <p:sp>
        <p:nvSpPr>
          <p:cNvPr id="216" name="Google Shape;216;p18"/>
          <p:cNvSpPr txBox="1"/>
          <p:nvPr/>
        </p:nvSpPr>
        <p:spPr>
          <a:xfrm>
            <a:off x="3629025" y="3833812"/>
            <a:ext cx="223837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Saling melengkapi antar ragam media.</a:t>
            </a:r>
            <a:endParaRPr/>
          </a:p>
        </p:txBody>
      </p:sp>
      <p:sp>
        <p:nvSpPr>
          <p:cNvPr id="217" name="Google Shape;217;p18"/>
          <p:cNvSpPr txBox="1"/>
          <p:nvPr/>
        </p:nvSpPr>
        <p:spPr>
          <a:xfrm>
            <a:off x="6419850" y="3519487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Faktor Sosial</a:t>
            </a:r>
            <a:endParaRPr/>
          </a:p>
        </p:txBody>
      </p:sp>
      <p:sp>
        <p:nvSpPr>
          <p:cNvPr id="218" name="Google Shape;218;p18"/>
          <p:cNvSpPr txBox="1"/>
          <p:nvPr/>
        </p:nvSpPr>
        <p:spPr>
          <a:xfrm>
            <a:off x="6419850" y="3833812"/>
            <a:ext cx="223837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Ekosistem berbagi pesan &amp; identitas.</a:t>
            </a:r>
            <a:endParaRPr/>
          </a:p>
        </p:txBody>
      </p:sp>
      <p:sp>
        <p:nvSpPr>
          <p:cNvPr id="219" name="Google Shape;219;p18"/>
          <p:cNvSpPr txBox="1"/>
          <p:nvPr/>
        </p:nvSpPr>
        <p:spPr>
          <a:xfrm>
            <a:off x="9210675" y="3519487"/>
            <a:ext cx="2812851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Kurasi</a:t>
            </a:r>
            <a:endParaRPr/>
          </a:p>
        </p:txBody>
      </p:sp>
      <p:sp>
        <p:nvSpPr>
          <p:cNvPr id="220" name="Google Shape;220;p18"/>
          <p:cNvSpPr txBox="1"/>
          <p:nvPr/>
        </p:nvSpPr>
        <p:spPr>
          <a:xfrm>
            <a:off x="9210675" y="3833812"/>
            <a:ext cx="223837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Penyimpanan nilai informasi bernilai.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0"/>
          <p:cNvSpPr/>
          <p:nvPr/>
        </p:nvSpPr>
        <p:spPr>
          <a:xfrm>
            <a:off x="609600" y="2147887"/>
            <a:ext cx="6400800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0"/>
          <p:cNvSpPr/>
          <p:nvPr/>
        </p:nvSpPr>
        <p:spPr>
          <a:xfrm>
            <a:off x="609600" y="3338512"/>
            <a:ext cx="6400800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0"/>
          <p:cNvSpPr/>
          <p:nvPr/>
        </p:nvSpPr>
        <p:spPr>
          <a:xfrm>
            <a:off x="609600" y="4529137"/>
            <a:ext cx="6400800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0"/>
          <p:cNvSpPr/>
          <p:nvPr/>
        </p:nvSpPr>
        <p:spPr>
          <a:xfrm>
            <a:off x="609600" y="4529137"/>
            <a:ext cx="38100" cy="10382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7" name="Google Shape;247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15200" y="2238375"/>
            <a:ext cx="4267200" cy="323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0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HIRARKI MAYES &amp; FOWLER (2006)</a:t>
            </a:r>
            <a:endParaRPr/>
          </a:p>
        </p:txBody>
      </p:sp>
      <p:sp>
        <p:nvSpPr>
          <p:cNvPr id="249" name="Google Shape;249;p20"/>
          <p:cNvSpPr txBox="1"/>
          <p:nvPr/>
        </p:nvSpPr>
        <p:spPr>
          <a:xfrm>
            <a:off x="609600" y="6667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 Tingkatan Literasi Digital</a:t>
            </a:r>
            <a:endParaRPr/>
          </a:p>
        </p:txBody>
      </p:sp>
      <p:sp>
        <p:nvSpPr>
          <p:cNvPr id="250" name="Google Shape;250;p20"/>
          <p:cNvSpPr txBox="1"/>
          <p:nvPr/>
        </p:nvSpPr>
        <p:spPr>
          <a:xfrm>
            <a:off x="800100" y="2338387"/>
            <a:ext cx="6115050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LEVEL I</a:t>
            </a:r>
            <a:endParaRPr/>
          </a:p>
        </p:txBody>
      </p:sp>
      <p:sp>
        <p:nvSpPr>
          <p:cNvPr id="251" name="Google Shape;251;p20"/>
          <p:cNvSpPr txBox="1"/>
          <p:nvPr/>
        </p:nvSpPr>
        <p:spPr>
          <a:xfrm>
            <a:off x="800100" y="3529012"/>
            <a:ext cx="6115050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891B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LEVEL II</a:t>
            </a:r>
            <a:endParaRPr/>
          </a:p>
        </p:txBody>
      </p:sp>
      <p:sp>
        <p:nvSpPr>
          <p:cNvPr id="252" name="Google Shape;252;p20"/>
          <p:cNvSpPr txBox="1"/>
          <p:nvPr/>
        </p:nvSpPr>
        <p:spPr>
          <a:xfrm>
            <a:off x="800100" y="4719637"/>
            <a:ext cx="6115050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596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LEVEL III</a:t>
            </a:r>
            <a:endParaRPr/>
          </a:p>
        </p:txBody>
      </p:sp>
      <p:sp>
        <p:nvSpPr>
          <p:cNvPr id="253" name="Google Shape;253;p20"/>
          <p:cNvSpPr txBox="1"/>
          <p:nvPr/>
        </p:nvSpPr>
        <p:spPr>
          <a:xfrm>
            <a:off x="800100" y="2538412"/>
            <a:ext cx="7900987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Digital Competence</a:t>
            </a:r>
            <a:endParaRPr/>
          </a:p>
        </p:txBody>
      </p:sp>
      <p:sp>
        <p:nvSpPr>
          <p:cNvPr id="254" name="Google Shape;254;p20"/>
          <p:cNvSpPr txBox="1"/>
          <p:nvPr/>
        </p:nvSpPr>
        <p:spPr>
          <a:xfrm>
            <a:off x="800100" y="2776537"/>
            <a:ext cx="752475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Keterampilan dasar, konsep, &amp; sikap.</a:t>
            </a:r>
            <a:endParaRPr/>
          </a:p>
        </p:txBody>
      </p:sp>
      <p:sp>
        <p:nvSpPr>
          <p:cNvPr id="255" name="Google Shape;255;p20"/>
          <p:cNvSpPr txBox="1"/>
          <p:nvPr/>
        </p:nvSpPr>
        <p:spPr>
          <a:xfrm>
            <a:off x="800100" y="3729037"/>
            <a:ext cx="7900987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Digital Usage</a:t>
            </a:r>
            <a:endParaRPr/>
          </a:p>
        </p:txBody>
      </p:sp>
      <p:sp>
        <p:nvSpPr>
          <p:cNvPr id="256" name="Google Shape;256;p20"/>
          <p:cNvSpPr txBox="1"/>
          <p:nvPr/>
        </p:nvSpPr>
        <p:spPr>
          <a:xfrm>
            <a:off x="800100" y="3967162"/>
            <a:ext cx="752475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Aplikasi profesional disiplin ilmu.</a:t>
            </a:r>
            <a:endParaRPr/>
          </a:p>
        </p:txBody>
      </p:sp>
      <p:sp>
        <p:nvSpPr>
          <p:cNvPr id="257" name="Google Shape;257;p20"/>
          <p:cNvSpPr txBox="1"/>
          <p:nvPr/>
        </p:nvSpPr>
        <p:spPr>
          <a:xfrm>
            <a:off x="838200" y="4919662"/>
            <a:ext cx="7850981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Digital Transformation</a:t>
            </a:r>
            <a:endParaRPr/>
          </a:p>
        </p:txBody>
      </p:sp>
      <p:sp>
        <p:nvSpPr>
          <p:cNvPr id="258" name="Google Shape;258;p20"/>
          <p:cNvSpPr txBox="1"/>
          <p:nvPr/>
        </p:nvSpPr>
        <p:spPr>
          <a:xfrm>
            <a:off x="838200" y="5157787"/>
            <a:ext cx="747712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Kreativitas &amp; inovasi dunia digital.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1"/>
          <p:cNvSpPr/>
          <p:nvPr/>
        </p:nvSpPr>
        <p:spPr>
          <a:xfrm>
            <a:off x="609600" y="2438400"/>
            <a:ext cx="10972800" cy="280035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64" name="Google Shape;264;p21"/>
          <p:cNvGraphicFramePr/>
          <p:nvPr/>
        </p:nvGraphicFramePr>
        <p:xfrm>
          <a:off x="609600" y="2438400"/>
          <a:ext cx="10963275" cy="28003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19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0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0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Tingkat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Deskripsi Kemampuan Pengguna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2563EB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Dasar (Basic)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Penggunaan terbatas, paham fungsi spesifik, analisis kritis masih terbatas.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891B2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Menengah (Medium)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Fasih pengoperasian kompleks, mampu menilai &amp; evaluasi pencarian informasi.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0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596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Lanjutan (Advanced)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Pengetahuan mendalam, kerja sama kelompok, &amp; penyelesaian masalah sosial.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5" name="Google Shape;265;p21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STANDAR KOMISI EROPA (2009)</a:t>
            </a:r>
            <a:endParaRPr/>
          </a:p>
        </p:txBody>
      </p:sp>
      <p:sp>
        <p:nvSpPr>
          <p:cNvPr id="266" name="Google Shape;266;p21"/>
          <p:cNvSpPr txBox="1"/>
          <p:nvPr/>
        </p:nvSpPr>
        <p:spPr>
          <a:xfrm>
            <a:off x="609600" y="6667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Matriks Level Kompetensi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2"/>
          <p:cNvSpPr/>
          <p:nvPr/>
        </p:nvSpPr>
        <p:spPr>
          <a:xfrm>
            <a:off x="609600" y="2814637"/>
            <a:ext cx="5264794" cy="2085975"/>
          </a:xfrm>
          <a:prstGeom prst="roundRect">
            <a:avLst>
              <a:gd name="adj" fmla="val 9132"/>
            </a:avLst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2"/>
          <p:cNvSpPr/>
          <p:nvPr/>
        </p:nvSpPr>
        <p:spPr>
          <a:xfrm>
            <a:off x="6179194" y="2447925"/>
            <a:ext cx="5403205" cy="83820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2"/>
          <p:cNvSpPr/>
          <p:nvPr/>
        </p:nvSpPr>
        <p:spPr>
          <a:xfrm>
            <a:off x="6179194" y="3438525"/>
            <a:ext cx="5403205" cy="83820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2"/>
          <p:cNvSpPr/>
          <p:nvPr/>
        </p:nvSpPr>
        <p:spPr>
          <a:xfrm>
            <a:off x="6179194" y="4429125"/>
            <a:ext cx="5403205" cy="838200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2"/>
          <p:cNvSpPr/>
          <p:nvPr/>
        </p:nvSpPr>
        <p:spPr>
          <a:xfrm>
            <a:off x="6179194" y="2447925"/>
            <a:ext cx="38100" cy="8382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2"/>
          <p:cNvSpPr/>
          <p:nvPr/>
        </p:nvSpPr>
        <p:spPr>
          <a:xfrm>
            <a:off x="6179194" y="3438525"/>
            <a:ext cx="38100" cy="8382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2"/>
          <p:cNvSpPr/>
          <p:nvPr/>
        </p:nvSpPr>
        <p:spPr>
          <a:xfrm>
            <a:off x="6179194" y="4429125"/>
            <a:ext cx="38100" cy="8382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2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IMPLIKASI SOSIAL</a:t>
            </a:r>
            <a:endParaRPr/>
          </a:p>
        </p:txBody>
      </p:sp>
      <p:sp>
        <p:nvSpPr>
          <p:cNvPr id="279" name="Google Shape;279;p22"/>
          <p:cNvSpPr txBox="1"/>
          <p:nvPr/>
        </p:nvSpPr>
        <p:spPr>
          <a:xfrm>
            <a:off x="609600" y="66675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Dampak Positif Masyarakat Literat</a:t>
            </a:r>
            <a:endParaRPr/>
          </a:p>
        </p:txBody>
      </p:sp>
      <p:sp>
        <p:nvSpPr>
          <p:cNvPr id="280" name="Google Shape;280;p22"/>
          <p:cNvSpPr txBox="1"/>
          <p:nvPr/>
        </p:nvSpPr>
        <p:spPr>
          <a:xfrm>
            <a:off x="990600" y="3195637"/>
            <a:ext cx="5628493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IKLIM KONDUSIF</a:t>
            </a:r>
            <a:endParaRPr/>
          </a:p>
        </p:txBody>
      </p:sp>
      <p:sp>
        <p:nvSpPr>
          <p:cNvPr id="281" name="Google Shape;281;p22"/>
          <p:cNvSpPr txBox="1"/>
          <p:nvPr/>
        </p:nvSpPr>
        <p:spPr>
          <a:xfrm>
            <a:off x="990600" y="3509962"/>
            <a:ext cx="5628493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Kritis &amp; Kreatif</a:t>
            </a:r>
            <a:endParaRPr/>
          </a:p>
        </p:txBody>
      </p:sp>
      <p:sp>
        <p:nvSpPr>
          <p:cNvPr id="282" name="Google Shape;282;p22"/>
          <p:cNvSpPr txBox="1"/>
          <p:nvPr/>
        </p:nvSpPr>
        <p:spPr>
          <a:xfrm>
            <a:off x="990600" y="4081462"/>
            <a:ext cx="4598044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Tatanan sosial budaya aman dari hoaks &amp; provokasi digital.</a:t>
            </a:r>
            <a:endParaRPr/>
          </a:p>
        </p:txBody>
      </p:sp>
      <p:sp>
        <p:nvSpPr>
          <p:cNvPr id="283" name="Google Shape;283;p22"/>
          <p:cNvSpPr txBox="1"/>
          <p:nvPr/>
        </p:nvSpPr>
        <p:spPr>
          <a:xfrm>
            <a:off x="6407794" y="2638425"/>
            <a:ext cx="578420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Pencegahan Penipuan</a:t>
            </a:r>
            <a:endParaRPr/>
          </a:p>
        </p:txBody>
      </p:sp>
      <p:sp>
        <p:nvSpPr>
          <p:cNvPr id="284" name="Google Shape;284;p22"/>
          <p:cNvSpPr txBox="1"/>
          <p:nvPr/>
        </p:nvSpPr>
        <p:spPr>
          <a:xfrm>
            <a:off x="6407794" y="2876550"/>
            <a:ext cx="578420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Masyarakat tidak mudah menjadi korban kejahatan siber.</a:t>
            </a:r>
            <a:endParaRPr/>
          </a:p>
        </p:txBody>
      </p:sp>
      <p:sp>
        <p:nvSpPr>
          <p:cNvPr id="285" name="Google Shape;285;p22"/>
          <p:cNvSpPr txBox="1"/>
          <p:nvPr/>
        </p:nvSpPr>
        <p:spPr>
          <a:xfrm>
            <a:off x="6407794" y="3629025"/>
            <a:ext cx="578420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Produsen Aktif</a:t>
            </a:r>
            <a:endParaRPr/>
          </a:p>
        </p:txBody>
      </p:sp>
      <p:sp>
        <p:nvSpPr>
          <p:cNvPr id="286" name="Google Shape;286;p22"/>
          <p:cNvSpPr txBox="1"/>
          <p:nvPr/>
        </p:nvSpPr>
        <p:spPr>
          <a:xfrm>
            <a:off x="6407794" y="3867150"/>
            <a:ext cx="578420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Transformasi konsumen pasif menjadi pencipta karya.</a:t>
            </a:r>
            <a:endParaRPr/>
          </a:p>
        </p:txBody>
      </p:sp>
      <p:sp>
        <p:nvSpPr>
          <p:cNvPr id="287" name="Google Shape;287;p22"/>
          <p:cNvSpPr txBox="1"/>
          <p:nvPr/>
        </p:nvSpPr>
        <p:spPr>
          <a:xfrm>
            <a:off x="6407794" y="4619625"/>
            <a:ext cx="578420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Daya Saing Kerja</a:t>
            </a:r>
            <a:endParaRPr/>
          </a:p>
        </p:txBody>
      </p:sp>
      <p:sp>
        <p:nvSpPr>
          <p:cNvPr id="288" name="Google Shape;288;p22"/>
          <p:cNvSpPr txBox="1"/>
          <p:nvPr/>
        </p:nvSpPr>
        <p:spPr>
          <a:xfrm>
            <a:off x="6407794" y="4857750"/>
            <a:ext cx="578420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Generasi muda siap berpartisipasi dalam ekonomi modern.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159C59-B3D7-09B5-D754-2F5F75C81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0" y="0"/>
            <a:ext cx="121388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758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6C8DE7F-E042-05A2-F952-64589C9EA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956"/>
            <a:ext cx="12177889" cy="686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917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CBF594-28E9-9D85-6CB9-36FE7883A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772"/>
            <a:ext cx="12188851" cy="685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605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94DC17-879F-9784-EAF3-6F22A22A8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65" y="0"/>
            <a:ext cx="122109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20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C04E6E-0AFC-168F-876F-E5B3EDCD7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764" y="0"/>
            <a:ext cx="12253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191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70E06-C9F1-F719-2145-62773FA8B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21" y="0"/>
            <a:ext cx="122140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668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74A1DF-C7D5-2B8C-009F-268C206CC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1" y="23750"/>
            <a:ext cx="121637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798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DF8D37-C0D5-BD35-1716-AA167A599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106" y="0"/>
            <a:ext cx="12228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19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D7013-A3C1-7A16-73CB-D78629162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9028"/>
            <a:ext cx="12158360" cy="687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206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07667A-C903-E6E7-834A-248D252CD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114"/>
            <a:ext cx="12135238" cy="6890228"/>
          </a:xfrm>
          <a:prstGeom prst="rect">
            <a:avLst/>
          </a:prstGeom>
        </p:spPr>
      </p:pic>
      <p:sp>
        <p:nvSpPr>
          <p:cNvPr id="2" name="Google Shape;296;p23">
            <a:extLst>
              <a:ext uri="{FF2B5EF4-FFF2-40B4-BE49-F238E27FC236}">
                <a16:creationId xmlns:a16="http://schemas.microsoft.com/office/drawing/2014/main" id="{E56DCE54-CF3B-713D-8460-7CFDB0597EFB}"/>
              </a:ext>
            </a:extLst>
          </p:cNvPr>
          <p:cNvSpPr txBox="1"/>
          <p:nvPr/>
        </p:nvSpPr>
        <p:spPr>
          <a:xfrm>
            <a:off x="2019494" y="3429000"/>
            <a:ext cx="8096250" cy="761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"</a:t>
            </a:r>
            <a:r>
              <a:rPr lang="en-US" sz="1650" b="1" i="0" u="none" strike="noStrike" cap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Literasi digital adalah kunci kecakapan hidup abad ke-21 untuk membangun masyarakat yang cerdas, aman, dan berdaya saing."</a:t>
            </a:r>
            <a:endParaRPr b="1"/>
          </a:p>
        </p:txBody>
      </p:sp>
    </p:spTree>
    <p:extLst>
      <p:ext uri="{BB962C8B-B14F-4D97-AF65-F5344CB8AC3E}">
        <p14:creationId xmlns:p14="http://schemas.microsoft.com/office/powerpoint/2010/main" val="22033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423</Words>
  <Application>Microsoft Office PowerPoint</Application>
  <PresentationFormat>Widescreen</PresentationFormat>
  <Paragraphs>94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Plus Jakarta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Ilham Kudratul Alam</dc:creator>
  <cp:lastModifiedBy>Ilham Kudratul Alam</cp:lastModifiedBy>
  <cp:revision>5</cp:revision>
  <dcterms:created xsi:type="dcterms:W3CDTF">2026-09-22T11:08:55Z</dcterms:created>
  <dcterms:modified xsi:type="dcterms:W3CDTF">2026-09-23T02:18:54Z</dcterms:modified>
</cp:coreProperties>
</file>